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61" r:id="rId2"/>
    <p:sldId id="259" r:id="rId3"/>
    <p:sldId id="262" r:id="rId4"/>
    <p:sldId id="266" r:id="rId5"/>
    <p:sldId id="264" r:id="rId6"/>
    <p:sldId id="274" r:id="rId7"/>
    <p:sldId id="275" r:id="rId8"/>
    <p:sldId id="276" r:id="rId9"/>
    <p:sldId id="277" r:id="rId10"/>
    <p:sldId id="265" r:id="rId11"/>
    <p:sldId id="278" r:id="rId12"/>
    <p:sldId id="267" r:id="rId13"/>
    <p:sldId id="279" r:id="rId14"/>
    <p:sldId id="280" r:id="rId15"/>
    <p:sldId id="268" r:id="rId16"/>
    <p:sldId id="281" r:id="rId17"/>
    <p:sldId id="269" r:id="rId18"/>
    <p:sldId id="270" r:id="rId19"/>
    <p:sldId id="282" r:id="rId20"/>
    <p:sldId id="271" r:id="rId21"/>
    <p:sldId id="283" r:id="rId22"/>
    <p:sldId id="272" r:id="rId23"/>
    <p:sldId id="284" r:id="rId24"/>
    <p:sldId id="273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" id="{A477C38A-4F5C-4540-B232-A7A008CFC9AE}">
          <p14:sldIdLst>
            <p14:sldId id="261"/>
            <p14:sldId id="259"/>
            <p14:sldId id="262"/>
            <p14:sldId id="266"/>
          </p14:sldIdLst>
        </p14:section>
        <p14:section name="Introducción" id="{B7AA0DCD-47D9-4EE9-8119-FC949219D884}">
          <p14:sldIdLst>
            <p14:sldId id="264"/>
            <p14:sldId id="274"/>
            <p14:sldId id="275"/>
            <p14:sldId id="276"/>
            <p14:sldId id="277"/>
          </p14:sldIdLst>
        </p14:section>
        <p14:section name="Metodología" id="{EF4803B6-DC39-465A-BF76-466357B16F04}">
          <p14:sldIdLst>
            <p14:sldId id="265"/>
            <p14:sldId id="278"/>
          </p14:sldIdLst>
        </p14:section>
        <p14:section name="Control" id="{87927063-392E-4799-A32C-D18857D19810}">
          <p14:sldIdLst>
            <p14:sldId id="267"/>
            <p14:sldId id="279"/>
          </p14:sldIdLst>
        </p14:section>
        <p14:section name="Hardware" id="{F068708E-46AD-41A8-8F9E-16F561820CE7}">
          <p14:sldIdLst>
            <p14:sldId id="280"/>
            <p14:sldId id="268"/>
          </p14:sldIdLst>
        </p14:section>
        <p14:section name="Software" id="{11677ED2-E9B9-4867-9F14-C5D61A396351}">
          <p14:sldIdLst>
            <p14:sldId id="281"/>
            <p14:sldId id="269"/>
          </p14:sldIdLst>
        </p14:section>
        <p14:section name="Resultados" id="{6E50E8C8-F3A7-41CF-9D5D-35BF2E3BA6FB}">
          <p14:sldIdLst>
            <p14:sldId id="270"/>
            <p14:sldId id="282"/>
          </p14:sldIdLst>
        </p14:section>
        <p14:section name="Impacto" id="{D0EB5093-A20D-4CA3-9DE2-E2F386C326B9}">
          <p14:sldIdLst>
            <p14:sldId id="271"/>
            <p14:sldId id="283"/>
          </p14:sldIdLst>
        </p14:section>
        <p14:section name="Conclusiones" id="{87F5E55F-830B-4F32-A940-E8828E26C1B4}">
          <p14:sldIdLst>
            <p14:sldId id="272"/>
            <p14:sldId id="284"/>
          </p14:sldIdLst>
        </p14:section>
        <p14:section name="Fin" id="{ECFADF5D-5C47-4164-8002-602D9BA7674A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37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0B364-1E2C-4CEA-90A9-CCFC6AD5B83C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a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D1FF8-CE24-40E4-B46A-B0ADAC0A63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931634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a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3D1FF8-CE24-40E4-B46A-B0ADAC0A630A}" type="slidenum">
              <a:rPr lang="ca-ES" smtClean="0"/>
              <a:t>2</a:t>
            </a:fld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328829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50619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36031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75662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436777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403837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74813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24714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56765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395850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756287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75695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BE494-5160-4C21-A388-A39D23888AC0}" type="datetimeFigureOut">
              <a:rPr lang="ca-ES" smtClean="0"/>
              <a:t>11/5/2024</a:t>
            </a:fld>
            <a:endParaRPr lang="ca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FDE1A-E000-4BDA-9B6C-398A97DADE35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084126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543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Metodología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53035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567727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4154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53035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32698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0628462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33700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Control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304720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76405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Hardware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4572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507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Hardware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4572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3377872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54878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Software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6096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96892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Software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609600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8262619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3852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10395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Resultados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7620000" y="6476577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2629708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1608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Resultados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7620000" y="6476577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8835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S">
            <a:hlinkClick r:id="" action="ppaction://media"/>
            <a:extLst>
              <a:ext uri="{FF2B5EF4-FFF2-40B4-BE49-F238E27FC236}">
                <a16:creationId xmlns:a16="http://schemas.microsoft.com/office/drawing/2014/main" id="{4B854A48-E710-DFA6-20DD-1F19F07329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8C348AA-F101-6621-976C-950B106E3A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859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17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Impacto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914638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1007440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3732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Impacto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9146381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71601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Conclusiones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067038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6348075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87753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0670387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51196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7200" dirty="0"/>
              <a:t>Ruegos y preguntas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10670387" y="687768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3869044"/>
              </p:ext>
            </p:extLst>
          </p:nvPr>
        </p:nvGraphicFramePr>
        <p:xfrm>
          <a:off x="0" y="687768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F53372D-C689-5C84-898B-E48BCC094453}"/>
              </a:ext>
            </a:extLst>
          </p:cNvPr>
          <p:cNvSpPr txBox="1"/>
          <p:nvPr/>
        </p:nvSpPr>
        <p:spPr>
          <a:xfrm>
            <a:off x="838200" y="1693308"/>
            <a:ext cx="101536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/>
              <a:t>Muchas gracias por su atención</a:t>
            </a:r>
          </a:p>
        </p:txBody>
      </p:sp>
    </p:spTree>
    <p:extLst>
      <p:ext uri="{BB962C8B-B14F-4D97-AF65-F5344CB8AC3E}">
        <p14:creationId xmlns:p14="http://schemas.microsoft.com/office/powerpoint/2010/main" val="3919387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5E8AEF-E607-A67C-37F5-B3D0CEB8EA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334" y="1330324"/>
            <a:ext cx="10837335" cy="2387600"/>
          </a:xfrm>
        </p:spPr>
        <p:txBody>
          <a:bodyPr>
            <a:normAutofit fontScale="90000"/>
          </a:bodyPr>
          <a:lstStyle/>
          <a:p>
            <a:r>
              <a:rPr lang="es-ES" b="1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Diseño e implementación de un inversor trifásico dual para tracción eléctrica</a:t>
            </a:r>
            <a:endParaRPr lang="ca-ES" b="1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A1300F8-74DA-389D-3BC4-F13F3F7E8A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33876"/>
            <a:ext cx="9144000" cy="1655763"/>
          </a:xfrm>
        </p:spPr>
        <p:txBody>
          <a:bodyPr>
            <a:normAutofit fontScale="92500" lnSpcReduction="10000"/>
          </a:bodyPr>
          <a:lstStyle/>
          <a:p>
            <a:r>
              <a:rPr lang="ca-ES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David Redondo – 2024</a:t>
            </a:r>
          </a:p>
          <a:p>
            <a:endParaRPr lang="ca-ES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r>
              <a:rPr lang="es-ES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Trabajo de Final de Grado</a:t>
            </a:r>
          </a:p>
          <a:p>
            <a:r>
              <a:rPr lang="es-ES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Grado en Ingeniería Electrónica Industrial y Automática</a:t>
            </a:r>
            <a:endParaRPr lang="ca-ES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354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12" y="1582421"/>
            <a:ext cx="10515600" cy="1325563"/>
          </a:xfrm>
        </p:spPr>
        <p:txBody>
          <a:bodyPr>
            <a:normAutofit/>
          </a:bodyPr>
          <a:lstStyle/>
          <a:p>
            <a:r>
              <a:rPr lang="es-ES" sz="2800" dirty="0"/>
              <a:t>Introducción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B2A4263-9575-6A41-6593-2ECB09B86F33}"/>
              </a:ext>
            </a:extLst>
          </p:cNvPr>
          <p:cNvSpPr txBox="1">
            <a:spLocks/>
          </p:cNvSpPr>
          <p:nvPr/>
        </p:nvSpPr>
        <p:spPr>
          <a:xfrm>
            <a:off x="839788" y="645001"/>
            <a:ext cx="3932237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000" b="1" dirty="0"/>
              <a:t>Índice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410984-90CC-A745-5C67-9EE7792FC2B4}"/>
              </a:ext>
            </a:extLst>
          </p:cNvPr>
          <p:cNvSpPr txBox="1">
            <a:spLocks/>
          </p:cNvSpPr>
          <p:nvPr/>
        </p:nvSpPr>
        <p:spPr>
          <a:xfrm>
            <a:off x="839788" y="2057401"/>
            <a:ext cx="3932237" cy="381158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Metodología</a:t>
            </a:r>
          </a:p>
          <a:p>
            <a:pPr marL="0" indent="0">
              <a:buNone/>
            </a:pPr>
            <a:r>
              <a:rPr lang="es-ES" dirty="0"/>
              <a:t>Control</a:t>
            </a:r>
          </a:p>
          <a:p>
            <a:pPr marL="0" indent="0">
              <a:buNone/>
            </a:pPr>
            <a:r>
              <a:rPr lang="es-ES" dirty="0"/>
              <a:t>Hardware</a:t>
            </a:r>
          </a:p>
          <a:p>
            <a:pPr marL="0" indent="0">
              <a:buNone/>
            </a:pPr>
            <a:r>
              <a:rPr lang="es-ES" dirty="0"/>
              <a:t>Software</a:t>
            </a:r>
          </a:p>
          <a:p>
            <a:pPr marL="0" indent="0">
              <a:buNone/>
            </a:pPr>
            <a:r>
              <a:rPr lang="es-ES" dirty="0"/>
              <a:t>Resultados</a:t>
            </a:r>
          </a:p>
          <a:p>
            <a:pPr marL="0" indent="0">
              <a:buNone/>
            </a:pPr>
            <a:r>
              <a:rPr lang="es-ES" dirty="0"/>
              <a:t>Impacto</a:t>
            </a:r>
          </a:p>
          <a:p>
            <a:pPr marL="0" indent="0">
              <a:buNone/>
            </a:pPr>
            <a:r>
              <a:rPr lang="es-ES" dirty="0"/>
              <a:t>Conclusiones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B07F777-01DB-82E9-D364-C0E21010B448}"/>
              </a:ext>
            </a:extLst>
          </p:cNvPr>
          <p:cNvSpPr/>
          <p:nvPr/>
        </p:nvSpPr>
        <p:spPr>
          <a:xfrm>
            <a:off x="0" y="6887210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78C4AFAF-794E-41BC-F5A3-C50F2E112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81565415"/>
              </p:ext>
            </p:extLst>
          </p:nvPr>
        </p:nvGraphicFramePr>
        <p:xfrm>
          <a:off x="0" y="6887210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6804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12511"/>
          </a:xfrm>
        </p:spPr>
        <p:txBody>
          <a:bodyPr>
            <a:normAutofit/>
          </a:bodyPr>
          <a:lstStyle/>
          <a:p>
            <a:pPr algn="ctr"/>
            <a:r>
              <a:rPr lang="es-ES" sz="8000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887789"/>
              </p:ext>
            </p:extLst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3923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2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Tren de potencia de un vehículo eléctrico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3C0B9F-2B8D-D273-D6A2-3387A5FC89E6}"/>
              </a:ext>
            </a:extLst>
          </p:cNvPr>
          <p:cNvSpPr txBox="1"/>
          <p:nvPr/>
        </p:nvSpPr>
        <p:spPr>
          <a:xfrm>
            <a:off x="2762253" y="329933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Esquema Powertrain guapo</a:t>
            </a:r>
          </a:p>
        </p:txBody>
      </p:sp>
    </p:spTree>
    <p:extLst>
      <p:ext uri="{BB962C8B-B14F-4D97-AF65-F5344CB8AC3E}">
        <p14:creationId xmlns:p14="http://schemas.microsoft.com/office/powerpoint/2010/main" val="24091542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Solución actual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57030-640F-6B0C-C46B-071565C8E9C9}"/>
              </a:ext>
            </a:extLst>
          </p:cNvPr>
          <p:cNvSpPr txBox="1"/>
          <p:nvPr/>
        </p:nvSpPr>
        <p:spPr>
          <a:xfrm>
            <a:off x="2352677" y="3653273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Bamocar jiji</a:t>
            </a:r>
          </a:p>
        </p:txBody>
      </p:sp>
    </p:spTree>
    <p:extLst>
      <p:ext uri="{BB962C8B-B14F-4D97-AF65-F5344CB8AC3E}">
        <p14:creationId xmlns:p14="http://schemas.microsoft.com/office/powerpoint/2010/main" val="33845838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Estado del Arte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57030-640F-6B0C-C46B-071565C8E9C9}"/>
              </a:ext>
            </a:extLst>
          </p:cNvPr>
          <p:cNvSpPr txBox="1"/>
          <p:nvPr/>
        </p:nvSpPr>
        <p:spPr>
          <a:xfrm>
            <a:off x="2352677" y="3653273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AMZ, ETSEIB, etc.</a:t>
            </a:r>
          </a:p>
        </p:txBody>
      </p:sp>
    </p:spTree>
    <p:extLst>
      <p:ext uri="{BB962C8B-B14F-4D97-AF65-F5344CB8AC3E}">
        <p14:creationId xmlns:p14="http://schemas.microsoft.com/office/powerpoint/2010/main" val="39115571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4008FAD-56DA-0766-D5FE-8CBD241C6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851A3C-29A2-D7E8-BDA0-F3C41F9C6D3C}"/>
              </a:ext>
            </a:extLst>
          </p:cNvPr>
          <p:cNvSpPr/>
          <p:nvPr/>
        </p:nvSpPr>
        <p:spPr>
          <a:xfrm>
            <a:off x="0" y="6477635"/>
            <a:ext cx="1524000" cy="370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9CE49FF-50E6-EC93-CACB-86D78B958AB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0" y="6477635"/>
          <a:ext cx="12192000" cy="370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3151822193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90716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10053643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3867033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1224618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97612783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527805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192418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</a:rPr>
                        <a:t>Introducción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Metodología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Hardware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Software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Resultados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Impacto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tx1"/>
                          </a:solidFill>
                        </a:rPr>
                        <a:t>Conclusiones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77410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9B0825B-156D-7E5C-B80E-C7D30F757BFC}"/>
              </a:ext>
            </a:extLst>
          </p:cNvPr>
          <p:cNvSpPr txBox="1"/>
          <p:nvPr/>
        </p:nvSpPr>
        <p:spPr>
          <a:xfrm>
            <a:off x="838201" y="1506021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Motivación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257030-640F-6B0C-C46B-071565C8E9C9}"/>
              </a:ext>
            </a:extLst>
          </p:cNvPr>
          <p:cNvSpPr txBox="1"/>
          <p:nvPr/>
        </p:nvSpPr>
        <p:spPr>
          <a:xfrm>
            <a:off x="2352677" y="3653274"/>
            <a:ext cx="8677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Conocimiento, </a:t>
            </a:r>
            <a:r>
              <a:rPr lang="es-ES" sz="2800" dirty="0" err="1"/>
              <a:t>reparabilidad</a:t>
            </a:r>
            <a:r>
              <a:rPr lang="es-ES" sz="2800" dirty="0"/>
              <a:t>, </a:t>
            </a:r>
            <a:r>
              <a:rPr lang="es-ES" sz="2800" dirty="0" err="1"/>
              <a:t>compacticidad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29711216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>
        <p159:morph option="byObject"/>
      </p:transition>
    </mc:Choice>
    <mc:Fallback>
      <p:transition spd="slow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0F0"/>
      </a:accent1>
      <a:accent2>
        <a:srgbClr val="FF0000"/>
      </a:accent2>
      <a:accent3>
        <a:srgbClr val="FFFF00"/>
      </a:accent3>
      <a:accent4>
        <a:srgbClr val="00B050"/>
      </a:accent4>
      <a:accent5>
        <a:srgbClr val="0070C0"/>
      </a:accent5>
      <a:accent6>
        <a:srgbClr val="7030A0"/>
      </a:accent6>
      <a:hlink>
        <a:srgbClr val="FFC000"/>
      </a:hlink>
      <a:folHlink>
        <a:srgbClr val="C00000"/>
      </a:folHlink>
    </a:clrScheme>
    <a:fontScheme name="LaTeX">
      <a:majorFont>
        <a:latin typeface="CMU Serif"/>
        <a:ea typeface=""/>
        <a:cs typeface=""/>
      </a:majorFont>
      <a:minorFont>
        <a:latin typeface="CMU Serif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261</TotalTime>
  <Words>261</Words>
  <Application>Microsoft Office PowerPoint</Application>
  <PresentationFormat>Widescreen</PresentationFormat>
  <Paragraphs>213</Paragraphs>
  <Slides>24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CMU Serif</vt:lpstr>
      <vt:lpstr>Office Theme</vt:lpstr>
      <vt:lpstr>PowerPoint Presentation</vt:lpstr>
      <vt:lpstr>PowerPoint Presentation</vt:lpstr>
      <vt:lpstr>Diseño e implementación de un inversor trifásico dual para tracción eléctrica</vt:lpstr>
      <vt:lpstr>Introducción</vt:lpstr>
      <vt:lpstr>Introducción</vt:lpstr>
      <vt:lpstr>Introducción</vt:lpstr>
      <vt:lpstr>Introducción</vt:lpstr>
      <vt:lpstr>Introducción</vt:lpstr>
      <vt:lpstr>Introducción</vt:lpstr>
      <vt:lpstr>Metodología</vt:lpstr>
      <vt:lpstr>Metodología</vt:lpstr>
      <vt:lpstr>Control</vt:lpstr>
      <vt:lpstr>Control</vt:lpstr>
      <vt:lpstr>Hardware</vt:lpstr>
      <vt:lpstr>Hardware</vt:lpstr>
      <vt:lpstr>Software</vt:lpstr>
      <vt:lpstr>Software</vt:lpstr>
      <vt:lpstr>Resultados</vt:lpstr>
      <vt:lpstr>Resultados</vt:lpstr>
      <vt:lpstr>Impacto</vt:lpstr>
      <vt:lpstr>Impacto</vt:lpstr>
      <vt:lpstr>Conclusiones</vt:lpstr>
      <vt:lpstr>Conclusiones</vt:lpstr>
      <vt:lpstr>Ruegos y preguntas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Redondo</dc:creator>
  <cp:lastModifiedBy>David Redondo</cp:lastModifiedBy>
  <cp:revision>44</cp:revision>
  <dcterms:created xsi:type="dcterms:W3CDTF">2024-05-11T09:59:33Z</dcterms:created>
  <dcterms:modified xsi:type="dcterms:W3CDTF">2024-05-11T14:45:14Z</dcterms:modified>
</cp:coreProperties>
</file>

<file path=docProps/thumbnail.jpeg>
</file>